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B_D1AAB567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0"/>
  </p:notesMasterIdLst>
  <p:sldIdLst>
    <p:sldId id="256" r:id="rId2"/>
    <p:sldId id="257" r:id="rId3"/>
    <p:sldId id="259" r:id="rId4"/>
    <p:sldId id="272" r:id="rId5"/>
    <p:sldId id="260" r:id="rId6"/>
    <p:sldId id="271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75" r:id="rId16"/>
    <p:sldId id="262" r:id="rId17"/>
    <p:sldId id="26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5DB438-79BE-3819-281B-16D36DFA45C6}" name="Leo Freitas" initials="LF" userId="S::nljsf@newcastle.ac.uk::1250b84a-d7e3-4da8-9fab-9a44bda417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81A1C"/>
    <a:srgbClr val="3E69AB"/>
    <a:srgbClr val="1E1E1E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397" autoAdjust="0"/>
    <p:restoredTop sz="86682" autoAdjust="0"/>
  </p:normalViewPr>
  <p:slideViewPr>
    <p:cSldViewPr snapToGrid="0">
      <p:cViewPr varScale="1">
        <p:scale>
          <a:sx n="83" d="100"/>
          <a:sy n="83" d="100"/>
        </p:scale>
        <p:origin x="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B_D1AAB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F164FC-CC23-BE4A-B8B9-4E606BEFAF9B}" authorId="{435DB438-79BE-3819-281B-16D36DFA45C6}" status="resolved" created="2023-03-09T08:51:48.687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17625703" sldId="267"/>
      <ac:spMk id="3" creationId="{152901FC-F47E-2068-6129-DE4F694F8DBA}"/>
    </ac:deMkLst>
    <p188:txBody>
      <a:bodyPr/>
      <a:lstStyle/>
      <a:p>
        <a:r>
          <a:rPr lang="en-US"/>
          <a:t>Remove? What does that mean?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background and the importance of good/correct CSV import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Variability of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Limitations of current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library focused on correctness ease-of-use and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Distributed as part of the </a:t>
            </a:r>
            <a:r>
              <a:rPr lang="en-GB" dirty="0" err="1"/>
              <a:t>VDMToolkit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74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8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why speed is important (for 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Implementation reads line by line bouncing between VDM and the underlying java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way of specifying CSV column data type makes parsing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requires knowledge of how VDM-Java works as only native calls are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resultant data from the import is a wildcard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CSVReader</a:t>
            </a:r>
            <a:r>
              <a:rPr lang="en-GB" dirty="0"/>
              <a:t> creates a VDM model depending on certain CSV features. This is useful say for reading things like dialyser embedded finite state machine as a VDM type, not as CSV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Simple: keep IO and data manipulation out of the day-to-day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Accurate: have various formal invariants to guarantee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Fast: allow for variety of high performance CSV parsers (not hard coded 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library access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Simple bare-minimum load operation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Configurable input exposes more advanced features such as the custom invariants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Native enables more micromanagement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Option to return data only if valid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5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Configurable CSV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CSV col Typing through the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value in the presence of “multiple-commas” in a single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Cell/Type invariant as well as column </a:t>
            </a:r>
            <a:r>
              <a:rPr lang="en-GB" dirty="0" err="1"/>
              <a:t>inv</a:t>
            </a:r>
            <a:r>
              <a:rPr lang="en-GB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Parser also takes settings that define general properties for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0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they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CellInv</a:t>
            </a:r>
            <a:r>
              <a:rPr lang="en-US" dirty="0"/>
              <a:t>: Declared header type +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ColInv</a:t>
            </a:r>
            <a:r>
              <a:rPr lang="en-US" dirty="0"/>
              <a:t>: Full header and transposed row (column view)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RowInv</a:t>
            </a:r>
            <a:r>
              <a:rPr lang="en-US" dirty="0"/>
              <a:t>: Full header and row 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FileInv</a:t>
            </a:r>
            <a:r>
              <a:rPr lang="en-US" dirty="0"/>
              <a:t>: Full header and full CSV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4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92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 qualifier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5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09/03/2023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09/03/2023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09/03/2023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uk/VDM_Toolki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D1AAB56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Column-wide invariant</a:t>
            </a:r>
          </a:p>
          <a:p>
            <a:r>
              <a:rPr lang="en-GB" dirty="0"/>
              <a:t>Allows for validation per header across rows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validation per row across all headers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across all CSV cells 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CSV format variability (e.g. CSV UTF8, MS-DOS, Mac, etc.)  </a:t>
            </a:r>
          </a:p>
          <a:p>
            <a:pPr lvl="1"/>
            <a:r>
              <a:rPr lang="en-GB" dirty="0"/>
              <a:t>Delegate CSV format type to parsers (e.g. formalisation of CSV format itself) </a:t>
            </a:r>
          </a:p>
          <a:p>
            <a:r>
              <a:rPr lang="en-GB" dirty="0"/>
              <a:t>Ease of use: use of VDM state and operations as entry points</a:t>
            </a:r>
          </a:p>
          <a:p>
            <a:r>
              <a:rPr lang="en-GB" dirty="0"/>
              <a:t>Improved validation, error handling and reporting</a:t>
            </a:r>
          </a:p>
          <a:p>
            <a:r>
              <a:rPr lang="en-GB" dirty="0"/>
              <a:t>Faster performance through multiple CSV parsers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Tested on multiple CSV format variants</a:t>
            </a:r>
          </a:p>
          <a:p>
            <a:pPr lvl="1"/>
            <a:r>
              <a:rPr lang="en-GB" dirty="0"/>
              <a:t>CSV UTF8, MS-DOS and Mac</a:t>
            </a:r>
          </a:p>
          <a:p>
            <a:r>
              <a:rPr lang="en-GB" dirty="0"/>
              <a:t>Applied to multiple domains</a:t>
            </a:r>
          </a:p>
          <a:p>
            <a:pPr lvl="1"/>
            <a:r>
              <a:rPr lang="en-GB" dirty="0"/>
              <a:t>ScubaTx organ preservation device medical device logs</a:t>
            </a:r>
          </a:p>
          <a:p>
            <a:pPr lvl="1"/>
            <a:r>
              <a:rPr lang="en-GB" dirty="0"/>
              <a:t>UNOS (United Network for Organ Sharing) lung transplant history logs</a:t>
            </a:r>
          </a:p>
          <a:p>
            <a:pPr lvl="1"/>
            <a:r>
              <a:rPr lang="en-GB" dirty="0"/>
              <a:t>EMV payment system transaction logs</a:t>
            </a:r>
          </a:p>
          <a:p>
            <a:pPr lvl="1"/>
            <a:r>
              <a:rPr lang="en-GB" dirty="0"/>
              <a:t>Personalised medicine DSL “certificate of treatment”</a:t>
            </a:r>
          </a:p>
          <a:p>
            <a:pPr lvl="1"/>
            <a:r>
              <a:rPr lang="en-GB" dirty="0"/>
              <a:t>Neonatal dialyser finite state machine control system definitions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1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16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2" y="1828800"/>
            <a:ext cx="4277264" cy="4114800"/>
          </a:xfrm>
        </p:spPr>
        <p:txBody>
          <a:bodyPr anchor="t">
            <a:normAutofit fontScale="92500"/>
          </a:bodyPr>
          <a:lstStyle/>
          <a:p>
            <a:r>
              <a:rPr lang="en-GB" sz="1800" dirty="0"/>
              <a:t>Standard (RFC4180) data exchange format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data and embedded</a:t>
            </a:r>
          </a:p>
          <a:p>
            <a:pPr lvl="1"/>
            <a:r>
              <a:rPr lang="en-GB" sz="1800" dirty="0"/>
              <a:t>Payment systems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VDM standard CSV has limitations</a:t>
            </a:r>
          </a:p>
          <a:p>
            <a:r>
              <a:rPr lang="en-GB" sz="1800" dirty="0"/>
              <a:t>We created an improved CSV library with:</a:t>
            </a:r>
          </a:p>
          <a:p>
            <a:pPr lvl="1"/>
            <a:r>
              <a:rPr lang="en-GB" sz="1800" dirty="0"/>
              <a:t>Data validation formal specification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High performance</a:t>
            </a:r>
          </a:p>
          <a:p>
            <a:r>
              <a:rPr lang="en-GB" sz="1800" dirty="0"/>
              <a:t>Distributed with the VDM Toolkit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F5A5-CCC2-0F62-2E83-E7C330CF9E2E}"/>
              </a:ext>
            </a:extLst>
          </p:cNvPr>
          <p:cNvSpPr txBox="1"/>
          <p:nvPr/>
        </p:nvSpPr>
        <p:spPr>
          <a:xfrm>
            <a:off x="323134" y="6353151"/>
            <a:ext cx="676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[1] </a:t>
            </a:r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https://github.com/leouk/VDM_Toolkit</a:t>
            </a:r>
            <a:endParaRPr lang="en-GB" sz="1600" dirty="0">
              <a:solidFill>
                <a:srgbClr val="262626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VDM standard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Slow and error-prone (e.g. low-level IO)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Limited support for various CSV formats</a:t>
            </a:r>
          </a:p>
          <a:p>
            <a:r>
              <a:rPr lang="en-GB" dirty="0"/>
              <a:t>Only hard-coded IO native calls available </a:t>
            </a:r>
          </a:p>
          <a:p>
            <a:pPr lvl="1"/>
            <a:r>
              <a:rPr lang="en-GB" dirty="0"/>
              <a:t>Limits CSV performance and formats variety</a:t>
            </a:r>
          </a:p>
          <a:p>
            <a:r>
              <a:rPr lang="en-GB" dirty="0"/>
              <a:t>Imported data is of a wildcard (?) type</a:t>
            </a:r>
          </a:p>
          <a:p>
            <a:pPr lvl="1"/>
            <a:r>
              <a:rPr lang="en-GB" dirty="0"/>
              <a:t>Users have to further introspect meaning</a:t>
            </a:r>
          </a:p>
          <a:p>
            <a:r>
              <a:rPr lang="en-GB" dirty="0"/>
              <a:t>Different 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CSVReader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cs typeface="Consolas" panose="020B0609020204030204" pitchFamily="49" charset="0"/>
              </a:rPr>
              <a:t>CSV as user data not structural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09528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 dirty="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 </a:t>
            </a:r>
            <a:endParaRPr lang="en-GB" sz="6000" dirty="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4629176" cy="3851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Accessible entry points that abstract from IO native calls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Out-of-the-box setup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Configurable (e.g. CSV settings)</a:t>
            </a:r>
          </a:p>
          <a:p>
            <a:r>
              <a:rPr lang="en-GB" sz="2400" dirty="0"/>
              <a:t>Allows direct native calls for better extensibility and        control (3)</a:t>
            </a:r>
          </a:p>
          <a:p>
            <a:r>
              <a:rPr lang="en-GB" sz="2400" dirty="0"/>
              <a:t>Data validation can be </a:t>
            </a:r>
          </a:p>
          <a:p>
            <a:pPr marL="0" indent="0">
              <a:buNone/>
            </a:pPr>
            <a:r>
              <a:rPr lang="en-GB" sz="2400" dirty="0"/>
              <a:t>    formally specified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10463-9916-C9E5-800F-4B4AE048805B}"/>
              </a:ext>
            </a:extLst>
          </p:cNvPr>
          <p:cNvGrpSpPr/>
          <p:nvPr/>
        </p:nvGrpSpPr>
        <p:grpSpPr>
          <a:xfrm>
            <a:off x="4453205" y="2621188"/>
            <a:ext cx="7832756" cy="2996334"/>
            <a:chOff x="4453205" y="3157452"/>
            <a:chExt cx="7832756" cy="2996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902619-0073-67AE-649E-CB5EA92AD921}"/>
                </a:ext>
              </a:extLst>
            </p:cNvPr>
            <p:cNvGrpSpPr/>
            <p:nvPr/>
          </p:nvGrpSpPr>
          <p:grpSpPr>
            <a:xfrm>
              <a:off x="4453205" y="3157452"/>
              <a:ext cx="7832756" cy="2993185"/>
              <a:chOff x="5195730" y="3157452"/>
              <a:chExt cx="7832756" cy="29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6033BA-8CBF-E691-D207-2A5B637AE3C4}"/>
                  </a:ext>
                </a:extLst>
              </p:cNvPr>
              <p:cNvGrpSpPr/>
              <p:nvPr/>
            </p:nvGrpSpPr>
            <p:grpSpPr>
              <a:xfrm>
                <a:off x="5195730" y="3157452"/>
                <a:ext cx="7747171" cy="2993185"/>
                <a:chOff x="5195730" y="3157452"/>
                <a:chExt cx="7747171" cy="299318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21D3C05-F4D0-95FC-226C-7F446BAAEF2E}"/>
                    </a:ext>
                  </a:extLst>
                </p:cNvPr>
                <p:cNvGrpSpPr/>
                <p:nvPr/>
              </p:nvGrpSpPr>
              <p:grpSpPr>
                <a:xfrm>
                  <a:off x="5195730" y="3157452"/>
                  <a:ext cx="7747171" cy="2993185"/>
                  <a:chOff x="4765780" y="3163507"/>
                  <a:chExt cx="7747171" cy="2993185"/>
                </a:xfrm>
              </p:grpSpPr>
              <p:sp>
                <p:nvSpPr>
                  <p:cNvPr id="10" name="Isosceles Triangle 9">
                    <a:extLst>
                      <a:ext uri="{FF2B5EF4-FFF2-40B4-BE49-F238E27FC236}">
                        <a16:creationId xmlns:a16="http://schemas.microsoft.com/office/drawing/2014/main" id="{97993153-AD78-395E-9D92-419244D8A694}"/>
                      </a:ext>
                    </a:extLst>
                  </p:cNvPr>
                  <p:cNvSpPr/>
                  <p:nvPr/>
                </p:nvSpPr>
                <p:spPr>
                  <a:xfrm>
                    <a:off x="4765780" y="3169561"/>
                    <a:ext cx="1329062" cy="2987131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349A79-FBBC-44CC-5914-38105F00A1D9}"/>
                      </a:ext>
                    </a:extLst>
                  </p:cNvPr>
                  <p:cNvSpPr/>
                  <p:nvPr/>
                </p:nvSpPr>
                <p:spPr>
                  <a:xfrm>
                    <a:off x="6294675" y="3169562"/>
                    <a:ext cx="6218276" cy="2987125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3B2DED8-F887-D5CF-7829-6F201E3E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4693" r="14789" b="36505"/>
                  <a:stretch/>
                </p:blipFill>
                <p:spPr>
                  <a:xfrm>
                    <a:off x="6094842" y="3163507"/>
                    <a:ext cx="6379166" cy="11484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73FE42-66DD-CEC8-1DA9-CEC90757C0BC}"/>
                    </a:ext>
                  </a:extLst>
                </p:cNvPr>
                <p:cNvSpPr txBox="1"/>
                <p:nvPr/>
              </p:nvSpPr>
              <p:spPr>
                <a:xfrm>
                  <a:off x="6281673" y="360015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046C74-7956-5086-764B-1AA9FF27769E}"/>
                    </a:ext>
                  </a:extLst>
                </p:cNvPr>
                <p:cNvSpPr txBox="1"/>
                <p:nvPr/>
              </p:nvSpPr>
              <p:spPr>
                <a:xfrm>
                  <a:off x="5831024" y="454127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2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71FD06-8CA2-9BB7-3658-D498B431A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088" r="8422" b="80934"/>
                <a:stretch/>
              </p:blipFill>
              <p:spPr>
                <a:xfrm>
                  <a:off x="6150783" y="4024750"/>
                  <a:ext cx="6396279" cy="114848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1702AA-6F9A-AC92-B7FC-9668A44E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347" y="4278867"/>
                <a:ext cx="733013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1DE13-E6C3-0870-5559-050CEA33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569" y="5179138"/>
              <a:ext cx="6064475" cy="97464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64274-46BA-7253-300D-34B56627CD1F}"/>
                </a:ext>
              </a:extLst>
            </p:cNvPr>
            <p:cNvCxnSpPr>
              <a:cxnSpLocks/>
            </p:cNvCxnSpPr>
            <p:nvPr/>
          </p:nvCxnSpPr>
          <p:spPr>
            <a:xfrm>
              <a:off x="4867597" y="5160034"/>
              <a:ext cx="733013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38E89-F4D6-0A0F-0158-DC12789E464A}"/>
                </a:ext>
              </a:extLst>
            </p:cNvPr>
            <p:cNvSpPr txBox="1"/>
            <p:nvPr/>
          </p:nvSpPr>
          <p:spPr>
            <a:xfrm>
              <a:off x="4699644" y="5470543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Configurable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256514"/>
          </a:xfrm>
        </p:spPr>
        <p:txBody>
          <a:bodyPr>
            <a:normAutofit/>
          </a:bodyPr>
          <a:lstStyle/>
          <a:p>
            <a:r>
              <a:rPr lang="en-GB" dirty="0"/>
              <a:t>CSV entries strong typing defined through semantic headers as: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 </a:t>
            </a:r>
          </a:p>
          <a:p>
            <a:pPr lvl="1"/>
            <a:r>
              <a:rPr lang="en-GB" dirty="0"/>
              <a:t>Column Invariant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6149312" y="1892860"/>
            <a:ext cx="5159943" cy="22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CSV settings define expected file properties as: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999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</a:t>
            </a:r>
          </a:p>
          <a:p>
            <a:pPr lvl="1"/>
            <a:r>
              <a:rPr lang="en-GB" dirty="0"/>
              <a:t>Short rows (i.e. not enough columns)</a:t>
            </a:r>
          </a:p>
          <a:p>
            <a:pPr lvl="1"/>
            <a:r>
              <a:rPr lang="en-GB" dirty="0"/>
              <a:t>Declared type violations (e.g. string for </a:t>
            </a:r>
            <a:r>
              <a:rPr lang="en-GB" dirty="0" err="1"/>
              <a:t>nat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User defined invariant violations</a:t>
            </a:r>
          </a:p>
          <a:p>
            <a:r>
              <a:rPr lang="en-GB" dirty="0"/>
              <a:t>Provides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0119" cy="4667250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dirty="0"/>
              <a:t>Checks on imported data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Declared header type validation</a:t>
            </a:r>
          </a:p>
          <a:p>
            <a:pPr lvl="1"/>
            <a:endParaRPr lang="en-GB" dirty="0"/>
          </a:p>
          <a:p>
            <a:r>
              <a:rPr lang="en-GB" dirty="0"/>
              <a:t>User defined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Lambda abstractions capture invariants as record fields</a:t>
            </a:r>
          </a:p>
          <a:p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Allows for cell validation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Cell 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906</TotalTime>
  <Words>920</Words>
  <Application>Microsoft Office PowerPoint</Application>
  <PresentationFormat>Widescreen</PresentationFormat>
  <Paragraphs>213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Cascadia Code</vt:lpstr>
      <vt:lpstr>Cascadia Mono</vt:lpstr>
      <vt:lpstr>Consolas</vt:lpstr>
      <vt:lpstr>Office Theme</vt:lpstr>
      <vt:lpstr>Specification-based CSV Support  in VDM</vt:lpstr>
      <vt:lpstr>Introduction</vt:lpstr>
      <vt:lpstr>VDM standard CSV Library</vt:lpstr>
      <vt:lpstr>Design Principles</vt:lpstr>
      <vt:lpstr>Simple: Ease of Use</vt:lpstr>
      <vt:lpstr>Simple: Configurable Setup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Aaron Buhagiar (PGR)</cp:lastModifiedBy>
  <cp:revision>14</cp:revision>
  <dcterms:created xsi:type="dcterms:W3CDTF">2023-02-28T18:54:15Z</dcterms:created>
  <dcterms:modified xsi:type="dcterms:W3CDTF">2023-03-09T10:35:56Z</dcterms:modified>
</cp:coreProperties>
</file>